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3"/>
  </p:notesMasterIdLst>
  <p:sldIdLst>
    <p:sldId id="271" r:id="rId8"/>
    <p:sldId id="266" r:id="rId9"/>
    <p:sldId id="270" r:id="rId10"/>
    <p:sldId id="26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4925F-96A0-4ACE-8A21-70712DCCC67E}" v="357" dt="2023-08-08T18:34:14.554"/>
    <p1510:client id="{CDF9CCCD-8049-4450-99C9-0CF1958E2618}" v="87" dt="2023-08-08T18:39:59.075"/>
    <p1510:client id="{E37503DD-80DB-3581-E0DB-2C5375E23967}" v="98" dt="2023-11-01T22:08:46.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08" d="100"/>
          <a:sy n="108" d="100"/>
        </p:scale>
        <p:origin x="12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11/30/2024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8:12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8:13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7:52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11/30/2024 8:19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11/30/2024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dirty="0" err="1">
                <a:cs typeface="Segoe UI"/>
              </a:rPr>
              <a:t>ProjectX</a:t>
            </a:r>
            <a:br>
              <a:rPr lang="en-US" dirty="0">
                <a:cs typeface="Segoe UI"/>
              </a:rPr>
            </a:br>
            <a:r>
              <a:rPr lang="en-US" sz="2000" dirty="0">
                <a:cs typeface="Segoe UI"/>
              </a:rPr>
              <a:t>Solution Type: Prototype, Blog/Video, Workshop Content  </a:t>
            </a:r>
            <a:endParaRPr lang="en-US" dirty="0"/>
          </a:p>
        </p:txBody>
      </p:sp>
      <p:sp>
        <p:nvSpPr>
          <p:cNvPr id="5" name="Text Placeholder 4"/>
          <p:cNvSpPr>
            <a:spLocks noGrp="1"/>
          </p:cNvSpPr>
          <p:nvPr>
            <p:ph type="body" sz="quarter" idx="12"/>
          </p:nvPr>
        </p:nvSpPr>
        <p:spPr>
          <a:xfrm>
            <a:off x="582042" y="3962400"/>
            <a:ext cx="4791816" cy="1107996"/>
          </a:xfrm>
        </p:spPr>
        <p:txBody>
          <a:bodyPr vert="horz" wrap="square" lIns="0" tIns="0" rIns="0" bIns="0" rtlCol="0" anchor="t">
            <a:normAutofit lnSpcReduction="10000"/>
          </a:bodyPr>
          <a:lstStyle/>
          <a:p>
            <a:pPr>
              <a:spcAft>
                <a:spcPts val="600"/>
              </a:spcAft>
            </a:pPr>
            <a:r>
              <a:rPr lang="en-US" b="1" dirty="0">
                <a:cs typeface="Segoe UI"/>
              </a:rPr>
              <a:t>Muhammad Junaid Qamar</a:t>
            </a:r>
          </a:p>
          <a:p>
            <a:pPr>
              <a:spcAft>
                <a:spcPts val="600"/>
              </a:spcAft>
            </a:pPr>
            <a:r>
              <a:rPr lang="en-US" b="1" dirty="0" err="1">
                <a:cs typeface="Segoe UI"/>
              </a:rPr>
              <a:t>Ijlal</a:t>
            </a:r>
            <a:r>
              <a:rPr lang="en-US" b="1" dirty="0">
                <a:cs typeface="Segoe UI"/>
              </a:rPr>
              <a:t> Ahmed</a:t>
            </a:r>
          </a:p>
          <a:p>
            <a:pPr>
              <a:spcAft>
                <a:spcPts val="600"/>
              </a:spcAft>
            </a:pPr>
            <a:r>
              <a:rPr lang="en-US" b="1" dirty="0">
                <a:cs typeface="Segoe UI"/>
              </a:rPr>
              <a:t>Anam</a:t>
            </a:r>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GB" dirty="0">
                <a:solidFill>
                  <a:srgbClr val="000000"/>
                </a:solidFill>
              </a:rPr>
              <a:t>The Need for Real-Time Security Solutions</a:t>
            </a:r>
            <a:endParaRPr lang="en-US" dirty="0">
              <a:solidFill>
                <a:srgbClr val="000000"/>
              </a:solidFill>
              <a:cs typeface="Segoe UI"/>
            </a:endParaRPr>
          </a:p>
          <a:p>
            <a:pPr defTabSz="932742"/>
            <a:endParaRPr lang="en-US" dirty="0">
              <a:solidFill>
                <a:srgbClr val="000000"/>
              </a:solidFill>
              <a:cs typeface="Segoe UI"/>
            </a:endParaRPr>
          </a:p>
          <a:p>
            <a:pPr marL="457200" indent="-457200" defTabSz="932742">
              <a:buFont typeface="Arial,Sans-Serif"/>
              <a:buChar char="•"/>
            </a:pPr>
            <a:r>
              <a:rPr lang="en-GB" b="1" dirty="0">
                <a:solidFill>
                  <a:srgbClr val="000000"/>
                </a:solidFill>
              </a:rPr>
              <a:t>Problem Statement:</a:t>
            </a:r>
            <a:r>
              <a:rPr lang="en-GB" dirty="0">
                <a:solidFill>
                  <a:srgbClr val="000000"/>
                </a:solidFill>
              </a:rPr>
              <a:t> Public and private spaces need proactive security solutions to mitigate theft and suspicious activities.</a:t>
            </a:r>
          </a:p>
          <a:p>
            <a:pPr marL="457200" indent="-457200" defTabSz="932742">
              <a:buFont typeface="Arial,Sans-Serif"/>
              <a:buChar char="•"/>
            </a:pPr>
            <a:r>
              <a:rPr lang="en-GB" b="1" dirty="0">
                <a:solidFill>
                  <a:srgbClr val="000000"/>
                </a:solidFill>
              </a:rPr>
              <a:t>Current Gaps: </a:t>
            </a:r>
          </a:p>
          <a:p>
            <a:pPr marL="914400" lvl="1" indent="-457200" defTabSz="932742">
              <a:buFont typeface="Arial,Sans-Serif"/>
              <a:buChar char="•"/>
            </a:pPr>
            <a:r>
              <a:rPr lang="en-GB" dirty="0">
                <a:solidFill>
                  <a:srgbClr val="000000"/>
                </a:solidFill>
              </a:rPr>
              <a:t>Traditional systems are reactive rather than preventive.</a:t>
            </a:r>
          </a:p>
          <a:p>
            <a:pPr marL="914400" lvl="1" indent="-457200" defTabSz="932742">
              <a:buFont typeface="Arial,Sans-Serif"/>
              <a:buChar char="•"/>
            </a:pPr>
            <a:r>
              <a:rPr lang="en-GB" dirty="0">
                <a:solidFill>
                  <a:srgbClr val="000000"/>
                </a:solidFill>
              </a:rPr>
              <a:t>Lack of real-time monitoring and alert capabilities.</a:t>
            </a:r>
          </a:p>
          <a:p>
            <a:pPr marL="457200" indent="-457200" defTabSz="932742">
              <a:buFont typeface="Arial,Sans-Serif"/>
              <a:buChar char="•"/>
            </a:pPr>
            <a:r>
              <a:rPr lang="en-GB" b="1" dirty="0">
                <a:solidFill>
                  <a:srgbClr val="000000"/>
                </a:solidFill>
              </a:rPr>
              <a:t>Our Goal:</a:t>
            </a:r>
            <a:r>
              <a:rPr lang="en-GB" dirty="0">
                <a:solidFill>
                  <a:srgbClr val="000000"/>
                </a:solidFill>
              </a:rPr>
              <a:t> To develop a real-time AI-powered theft detection system that empowers users to take quick and effective actions.</a:t>
            </a:r>
            <a:endParaRPr lang="en-US" dirty="0">
              <a:solidFill>
                <a:srgbClr val="3B2E58"/>
              </a:solidFill>
              <a:cs typeface="Segoe UI"/>
            </a:endParaRP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dirty="0">
                <a:solidFill>
                  <a:srgbClr val="3B2E58"/>
                </a:solidFill>
              </a:rPr>
              <a:t>AI-Driven Theft Detection System</a:t>
            </a:r>
          </a:p>
          <a:p>
            <a:pPr defTabSz="932742"/>
            <a:endParaRPr lang="en-US" dirty="0">
              <a:solidFill>
                <a:srgbClr val="3B2E58"/>
              </a:solidFill>
            </a:endParaRPr>
          </a:p>
          <a:p>
            <a:pPr marL="342900" indent="-342900" defTabSz="932742">
              <a:buFont typeface="Arial,Sans-Serif"/>
              <a:buChar char="•"/>
            </a:pPr>
            <a:r>
              <a:rPr lang="en-GB" b="1" dirty="0">
                <a:solidFill>
                  <a:srgbClr val="3B2E58"/>
                </a:solidFill>
              </a:rPr>
              <a:t>How It Works: </a:t>
            </a:r>
          </a:p>
          <a:p>
            <a:pPr marL="800100" lvl="1" indent="-342900" defTabSz="932742">
              <a:buFont typeface="Arial,Sans-Serif"/>
              <a:buChar char="•"/>
            </a:pPr>
            <a:r>
              <a:rPr lang="en-GB" b="1" dirty="0">
                <a:solidFill>
                  <a:srgbClr val="3B2E58"/>
                </a:solidFill>
              </a:rPr>
              <a:t>Motion Detection:</a:t>
            </a:r>
            <a:r>
              <a:rPr lang="en-GB" dirty="0">
                <a:solidFill>
                  <a:srgbClr val="3B2E58"/>
                </a:solidFill>
              </a:rPr>
              <a:t> Uses YOLOv4 for real-time object detection and tracking.</a:t>
            </a:r>
          </a:p>
          <a:p>
            <a:pPr marL="800100" lvl="1" indent="-342900" defTabSz="932742">
              <a:buFont typeface="Arial,Sans-Serif"/>
              <a:buChar char="•"/>
            </a:pPr>
            <a:r>
              <a:rPr lang="en-GB" b="1" dirty="0">
                <a:solidFill>
                  <a:srgbClr val="3B2E58"/>
                </a:solidFill>
              </a:rPr>
              <a:t>Suspicious Activity Alerts:</a:t>
            </a:r>
            <a:r>
              <a:rPr lang="en-GB" dirty="0">
                <a:solidFill>
                  <a:srgbClr val="3B2E58"/>
                </a:solidFill>
              </a:rPr>
              <a:t> System sends instant email notifications upon detecting anomalies. </a:t>
            </a:r>
          </a:p>
          <a:p>
            <a:pPr marL="342900" indent="-342900" defTabSz="932742">
              <a:buFont typeface="Arial,Sans-Serif"/>
              <a:buChar char="•"/>
            </a:pPr>
            <a:r>
              <a:rPr lang="en-GB" b="1" dirty="0">
                <a:solidFill>
                  <a:srgbClr val="3B2E58"/>
                </a:solidFill>
              </a:rPr>
              <a:t>Key Advantages:</a:t>
            </a:r>
          </a:p>
          <a:p>
            <a:pPr marL="800100" lvl="1" indent="-342900" defTabSz="932742">
              <a:buFont typeface="Arial,Sans-Serif"/>
              <a:buChar char="•"/>
            </a:pPr>
            <a:r>
              <a:rPr lang="en-GB" dirty="0">
                <a:solidFill>
                  <a:srgbClr val="3B2E58"/>
                </a:solidFill>
              </a:rPr>
              <a:t>Real-time detection and notification.</a:t>
            </a:r>
          </a:p>
          <a:p>
            <a:pPr marL="800100" lvl="1" indent="-342900" defTabSz="932742">
              <a:buFont typeface="Arial,Sans-Serif"/>
              <a:buChar char="•"/>
            </a:pPr>
            <a:r>
              <a:rPr lang="en-GB" dirty="0">
                <a:solidFill>
                  <a:srgbClr val="3B2E58"/>
                </a:solidFill>
              </a:rPr>
              <a:t>Affordable and scalable security solution.</a:t>
            </a:r>
          </a:p>
          <a:p>
            <a:pPr marL="800100" lvl="1" indent="-342900" defTabSz="932742">
              <a:buFont typeface="Arial,Sans-Serif"/>
              <a:buChar char="•"/>
            </a:pPr>
            <a:r>
              <a:rPr lang="en-GB" dirty="0">
                <a:solidFill>
                  <a:srgbClr val="3B2E58"/>
                </a:solidFill>
              </a:rPr>
              <a:t>Built on cutting-edge deep learning models, YOLOv4.</a:t>
            </a:r>
            <a:endParaRPr lang="en-US" sz="2600" b="1" dirty="0">
              <a:cs typeface="Segoe UI"/>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pic>
        <p:nvPicPr>
          <p:cNvPr id="3" name="Theft Detection">
            <a:hlinkClick r:id="" action="ppaction://media"/>
            <a:extLst>
              <a:ext uri="{FF2B5EF4-FFF2-40B4-BE49-F238E27FC236}">
                <a16:creationId xmlns:a16="http://schemas.microsoft.com/office/drawing/2014/main" id="{F842F733-3559-0F43-1E40-A692CCB1E55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0120" y="1011198"/>
            <a:ext cx="10131759" cy="5699115"/>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fontScale="8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800" dirty="0"/>
              <a:t>Final Thoughts</a:t>
            </a:r>
          </a:p>
          <a:p>
            <a:pPr defTabSz="932742">
              <a:lnSpc>
                <a:spcPct val="90000"/>
              </a:lnSpc>
              <a:spcBef>
                <a:spcPct val="20000"/>
              </a:spcBef>
              <a:buSzPct val="90000"/>
            </a:pPr>
            <a:endParaRPr lang="en-US" sz="2800" dirty="0"/>
          </a:p>
          <a:p>
            <a:pPr marL="285750" indent="-285750" defTabSz="932742">
              <a:lnSpc>
                <a:spcPct val="90000"/>
              </a:lnSpc>
              <a:spcBef>
                <a:spcPct val="20000"/>
              </a:spcBef>
              <a:buSzPct val="90000"/>
              <a:buFont typeface="Wingdings" panose="05000000000000000000" pitchFamily="2" charset="2"/>
              <a:buChar char=""/>
            </a:pPr>
            <a:r>
              <a:rPr lang="en-US" sz="2800" b="1" dirty="0"/>
              <a:t>Achievements:</a:t>
            </a:r>
          </a:p>
          <a:p>
            <a:pPr marL="742950" lvl="1" indent="-285750" defTabSz="932742">
              <a:lnSpc>
                <a:spcPct val="90000"/>
              </a:lnSpc>
              <a:spcBef>
                <a:spcPct val="20000"/>
              </a:spcBef>
              <a:buSzPct val="90000"/>
              <a:buFont typeface="Wingdings" panose="05000000000000000000" pitchFamily="2" charset="2"/>
              <a:buChar char=""/>
            </a:pPr>
            <a:r>
              <a:rPr lang="en-US" sz="2800" dirty="0"/>
              <a:t>Created a functional prototype using Azure Virtual Machines.</a:t>
            </a:r>
          </a:p>
          <a:p>
            <a:pPr marL="742950" lvl="1" indent="-285750" defTabSz="932742">
              <a:lnSpc>
                <a:spcPct val="90000"/>
              </a:lnSpc>
              <a:spcBef>
                <a:spcPct val="20000"/>
              </a:spcBef>
              <a:buSzPct val="90000"/>
              <a:buFont typeface="Wingdings" panose="05000000000000000000" pitchFamily="2" charset="2"/>
              <a:buChar char=""/>
            </a:pPr>
            <a:r>
              <a:rPr lang="en-US" sz="2800" dirty="0"/>
              <a:t>Integrated YOLOv4 for motion detection.</a:t>
            </a:r>
          </a:p>
          <a:p>
            <a:pPr marL="742950" lvl="1" indent="-285750" defTabSz="932742">
              <a:lnSpc>
                <a:spcPct val="90000"/>
              </a:lnSpc>
              <a:spcBef>
                <a:spcPct val="20000"/>
              </a:spcBef>
              <a:buSzPct val="90000"/>
              <a:buFont typeface="Wingdings" panose="05000000000000000000" pitchFamily="2" charset="2"/>
              <a:buChar char=""/>
            </a:pPr>
            <a:r>
              <a:rPr lang="en-US" sz="2800" dirty="0"/>
              <a:t>Overcame initial data collection and model selection challenges.</a:t>
            </a:r>
          </a:p>
          <a:p>
            <a:pPr marL="285750" indent="-285750" defTabSz="932742">
              <a:lnSpc>
                <a:spcPct val="90000"/>
              </a:lnSpc>
              <a:spcBef>
                <a:spcPct val="20000"/>
              </a:spcBef>
              <a:buSzPct val="90000"/>
              <a:buFont typeface="Wingdings" panose="05000000000000000000" pitchFamily="2" charset="2"/>
              <a:buChar char=""/>
            </a:pPr>
            <a:r>
              <a:rPr lang="en-US" sz="2800" b="1" dirty="0"/>
              <a:t>What’s Next:</a:t>
            </a:r>
          </a:p>
          <a:p>
            <a:pPr marL="742950" lvl="1" indent="-285750" defTabSz="932742">
              <a:lnSpc>
                <a:spcPct val="90000"/>
              </a:lnSpc>
              <a:spcBef>
                <a:spcPct val="20000"/>
              </a:spcBef>
              <a:buSzPct val="90000"/>
              <a:buFont typeface="Wingdings" panose="05000000000000000000" pitchFamily="2" charset="2"/>
              <a:buChar char=""/>
            </a:pPr>
            <a:r>
              <a:rPr lang="en-US" sz="2800" dirty="0"/>
              <a:t>Expanding datasets to improve model accuracy.</a:t>
            </a:r>
          </a:p>
          <a:p>
            <a:pPr marL="742950" lvl="1" indent="-285750" defTabSz="932742">
              <a:lnSpc>
                <a:spcPct val="90000"/>
              </a:lnSpc>
              <a:spcBef>
                <a:spcPct val="20000"/>
              </a:spcBef>
              <a:buSzPct val="90000"/>
              <a:buFont typeface="Wingdings" panose="05000000000000000000" pitchFamily="2" charset="2"/>
              <a:buChar char=""/>
            </a:pPr>
            <a:r>
              <a:rPr lang="en-US" sz="2800" dirty="0"/>
              <a:t>Exploring additional object detection models for broader use cases.</a:t>
            </a:r>
          </a:p>
          <a:p>
            <a:pPr marL="742950" lvl="1" indent="-285750" defTabSz="932742">
              <a:lnSpc>
                <a:spcPct val="90000"/>
              </a:lnSpc>
              <a:spcBef>
                <a:spcPct val="20000"/>
              </a:spcBef>
              <a:buSzPct val="90000"/>
              <a:buFont typeface="Wingdings" panose="05000000000000000000" pitchFamily="2" charset="2"/>
              <a:buChar char=""/>
            </a:pPr>
            <a:r>
              <a:rPr lang="en-US" sz="2800" dirty="0"/>
              <a:t>Enhancing alert mechanisms with email integration.</a:t>
            </a:r>
          </a:p>
          <a:p>
            <a:pPr marL="285750" indent="-285750" defTabSz="932742">
              <a:lnSpc>
                <a:spcPct val="90000"/>
              </a:lnSpc>
              <a:spcBef>
                <a:spcPct val="20000"/>
              </a:spcBef>
              <a:buSzPct val="90000"/>
              <a:buFont typeface="Wingdings" panose="05000000000000000000" pitchFamily="2" charset="2"/>
              <a:buChar char=""/>
            </a:pPr>
            <a:r>
              <a:rPr lang="en-US" sz="2800" b="1" dirty="0"/>
              <a:t>Call to Action:</a:t>
            </a:r>
          </a:p>
          <a:p>
            <a:pPr marL="742950" lvl="1" indent="-285750" defTabSz="932742">
              <a:lnSpc>
                <a:spcPct val="90000"/>
              </a:lnSpc>
              <a:spcBef>
                <a:spcPct val="20000"/>
              </a:spcBef>
              <a:buSzPct val="90000"/>
              <a:buFont typeface="Wingdings" panose="05000000000000000000" pitchFamily="2" charset="2"/>
              <a:buChar char=""/>
            </a:pPr>
            <a:r>
              <a:rPr lang="en-US" sz="2800" dirty="0"/>
              <a:t>Embrace AI-powered security for safer indoor spaces.</a:t>
            </a:r>
            <a:endParaRPr lang="en-US" sz="2800" dirty="0">
              <a:cs typeface="Segoe UI"/>
            </a:endParaRPr>
          </a:p>
          <a:p>
            <a:pPr defTabSz="932742">
              <a:lnSpc>
                <a:spcPct val="90000"/>
              </a:lnSpc>
              <a:spcBef>
                <a:spcPct val="20000"/>
              </a:spcBef>
              <a:buSzPct val="90000"/>
              <a:buFont typeface="Wingdings" panose="05000000000000000000" pitchFamily="2" charset="2"/>
              <a:buChar char=""/>
            </a:pPr>
            <a:endParaRPr lang="en-US" sz="2800" b="1" dirty="0"/>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customXml/itemProps2.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3.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239</TotalTime>
  <Words>373</Words>
  <Application>Microsoft Office PowerPoint</Application>
  <PresentationFormat>Widescreen</PresentationFormat>
  <Paragraphs>60</Paragraphs>
  <Slides>5</Slides>
  <Notes>5</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vt:i4>
      </vt:variant>
    </vt:vector>
  </HeadingPairs>
  <TitlesOfParts>
    <vt:vector size="20" baseType="lpstr">
      <vt:lpstr>Arial</vt:lpstr>
      <vt:lpstr>Arial,Sans-Serif</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ProjectX Solution Type: Prototype, Blog/Video, Workshop Content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Muhammad Junaid Qamar</cp:lastModifiedBy>
  <cp:revision>116</cp:revision>
  <dcterms:created xsi:type="dcterms:W3CDTF">2013-07-15T20:26:40Z</dcterms:created>
  <dcterms:modified xsi:type="dcterms:W3CDTF">2024-11-30T18:52:00Z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